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9" r:id="rId3"/>
    <p:sldId id="256" r:id="rId4"/>
    <p:sldId id="258" r:id="rId5"/>
    <p:sldId id="260" r:id="rId6"/>
    <p:sldId id="268" r:id="rId7"/>
    <p:sldId id="263" r:id="rId8"/>
    <p:sldId id="270" r:id="rId9"/>
    <p:sldId id="267" r:id="rId10"/>
    <p:sldId id="269" r:id="rId11"/>
    <p:sldId id="262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120" y="-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783FD-EE08-8240-9CC9-23254D1694CD}" type="datetimeFigureOut">
              <a:rPr lang="en-US" smtClean="0"/>
              <a:t>11/4/13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86827-DA9F-F646-A1FA-FE7D32402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82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361B65-A66B-6D46-B5F3-7C5B7CF96D73}" type="datetimeFigureOut">
              <a:rPr lang="en-US" smtClean="0"/>
              <a:t>11/4/13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8F2C0B-8030-DD45-B451-17D1CDEFB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0514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8F2C0B-8030-DD45-B451-17D1CDEFB9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94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90A84-1392-0C46-9A52-C65D60FED1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68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43C1-1E3C-724E-9B8B-70DC48EDF027}" type="datetime1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43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80B7B-6E9F-0544-A9DF-791E22D2AE6E}" type="datetime1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381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2E949-5700-254D-8629-9BF01F750AC2}" type="datetime1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660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A90-0CE6-1B4D-B911-54B7D4D9698D}" type="datetime1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31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3C31F-E85B-E84C-96D9-72E617EB26B0}" type="datetime1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286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8B918-048E-E543-8124-D92D0A813B6A}" type="datetime1">
              <a:rPr lang="en-US" smtClean="0"/>
              <a:t>11/4/13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35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135D5-BA5D-1C4C-B97A-F55615DFCDA1}" type="datetime1">
              <a:rPr lang="en-US" smtClean="0"/>
              <a:t>11/4/13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42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B9046-7F46-784B-8007-E8CAC60E4F6A}" type="datetime1">
              <a:rPr lang="en-US" smtClean="0"/>
              <a:t>11/4/13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154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216E6-3A40-2A4E-829D-6E680679E801}" type="datetime1">
              <a:rPr lang="en-US" smtClean="0"/>
              <a:t>11/4/13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14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0782-007B-3E44-884A-A6D58E4E1584}" type="datetime1">
              <a:rPr lang="en-US" smtClean="0"/>
              <a:t>11/4/13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464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02AF5-A620-AA4B-99A0-496F832ED0BE}" type="datetime1">
              <a:rPr lang="en-US" smtClean="0"/>
              <a:t>11/4/13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07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475C9-6201-264C-BDA0-03C7B136E609}" type="datetime1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63E81-337A-AD47-A1DB-7AD75BBC7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29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ishevelled.org/variation-cytoscape3-app" TargetMode="External"/><Relationship Id="rId4" Type="http://schemas.openxmlformats.org/officeDocument/2006/relationships/hyperlink" Target="http://apps.cytoscape.org/apps/variation" TargetMode="External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vn.code.sf.net/p/dishevelled/code/trunk/variation-cytoscape3-ap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hyperlink" Target="https://github.com/arq5x/gemini/issues/207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427035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/>
              <a:t>Visualizing consequences of genetic variation in biological networks </a:t>
            </a:r>
            <a:r>
              <a:rPr lang="en-US" sz="3600" dirty="0" smtClean="0">
                <a:effectLst/>
              </a:rPr>
              <a:t/>
            </a:r>
            <a:br>
              <a:rPr lang="en-US" sz="3600" dirty="0" smtClean="0">
                <a:effectLst/>
              </a:rPr>
            </a:br>
            <a:endParaRPr lang="en-US" sz="3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Ling Fung </a:t>
            </a:r>
            <a:r>
              <a:rPr lang="en-US" sz="1600" dirty="0" smtClean="0"/>
              <a:t>Tang</a:t>
            </a:r>
            <a:r>
              <a:rPr lang="en-US" sz="1600" baseline="30000" dirty="0" smtClean="0"/>
              <a:t>1,5</a:t>
            </a:r>
            <a:r>
              <a:rPr lang="en-US" sz="1600" dirty="0" smtClean="0"/>
              <a:t>, </a:t>
            </a:r>
            <a:r>
              <a:rPr lang="en-US" sz="1600" dirty="0"/>
              <a:t>Michael L </a:t>
            </a:r>
            <a:r>
              <a:rPr lang="en-US" sz="1600" dirty="0" err="1"/>
              <a:t>Heuer</a:t>
            </a:r>
            <a:r>
              <a:rPr lang="en-US" sz="1600" baseline="30000" dirty="0"/>
              <a:t>*2</a:t>
            </a:r>
            <a:r>
              <a:rPr lang="en-US" sz="1600" dirty="0"/>
              <a:t>, Nathan Salomonis</a:t>
            </a:r>
            <a:r>
              <a:rPr lang="en-US" sz="1600" baseline="30000" dirty="0"/>
              <a:t>3</a:t>
            </a:r>
            <a:r>
              <a:rPr lang="en-US" sz="1600" dirty="0"/>
              <a:t>, Alexander Pico</a:t>
            </a:r>
            <a:r>
              <a:rPr lang="en-US" sz="1600" baseline="30000" dirty="0"/>
              <a:t>4</a:t>
            </a:r>
            <a:r>
              <a:rPr lang="en-US" sz="1600" dirty="0"/>
              <a:t>, </a:t>
            </a:r>
            <a:r>
              <a:rPr lang="en-US" sz="1600" dirty="0" err="1"/>
              <a:t>Pui</a:t>
            </a:r>
            <a:r>
              <a:rPr lang="en-US" sz="1600" dirty="0"/>
              <a:t> Yan Kwok</a:t>
            </a:r>
            <a:r>
              <a:rPr lang="en-US" sz="1600" baseline="30000" dirty="0"/>
              <a:t>1,5,6</a:t>
            </a:r>
            <a:br>
              <a:rPr lang="en-US" sz="1600" baseline="30000" dirty="0"/>
            </a:br>
            <a:endParaRPr lang="en-US" sz="1600" baseline="300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1600" dirty="0" smtClean="0"/>
              <a:t>University </a:t>
            </a:r>
            <a:r>
              <a:rPr lang="en-US" sz="1600" dirty="0"/>
              <a:t>of California, San Francisco, Institute of Human Genetics, San Francisco, CA, </a:t>
            </a:r>
            <a:r>
              <a:rPr lang="en-US" sz="1600" dirty="0" smtClean="0"/>
              <a:t>94143</a:t>
            </a: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sz="1600" dirty="0" smtClean="0"/>
              <a:t>Harbinger </a:t>
            </a:r>
            <a:r>
              <a:rPr lang="en-US" sz="1600" dirty="0"/>
              <a:t>Partners, Inc., IT Consulting, St Paul, MN, </a:t>
            </a:r>
            <a:r>
              <a:rPr lang="en-US" sz="1600" dirty="0" smtClean="0"/>
              <a:t>55127</a:t>
            </a: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sz="1600" dirty="0" smtClean="0"/>
              <a:t>Cincinnati </a:t>
            </a:r>
            <a:r>
              <a:rPr lang="en-US" sz="1600" dirty="0"/>
              <a:t>Children’s Hospital, Department of Pediatrics, Division of Biomedical Informatics, Cincinnati, OH, </a:t>
            </a:r>
            <a:r>
              <a:rPr lang="en-US" sz="1600" dirty="0" smtClean="0"/>
              <a:t>45229</a:t>
            </a: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sz="1600" dirty="0" smtClean="0"/>
              <a:t>Gladstone </a:t>
            </a:r>
            <a:r>
              <a:rPr lang="en-US" sz="1600" dirty="0"/>
              <a:t>Institutes, Institute of </a:t>
            </a:r>
            <a:r>
              <a:rPr lang="en-US" sz="1600" dirty="0" err="1"/>
              <a:t>Cardiovasular</a:t>
            </a:r>
            <a:r>
              <a:rPr lang="en-US" sz="1600" dirty="0"/>
              <a:t> Diseases, San Francisco, CA, </a:t>
            </a:r>
            <a:r>
              <a:rPr lang="en-US" sz="1600" dirty="0" smtClean="0"/>
              <a:t>94158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 smtClean="0"/>
              <a:t>University </a:t>
            </a:r>
            <a:r>
              <a:rPr lang="en-US" sz="1600" dirty="0"/>
              <a:t>of California, San Francisco, Cardiovascular Research Institute, San Francisco, CA, </a:t>
            </a:r>
            <a:r>
              <a:rPr lang="en-US" sz="1600" dirty="0" smtClean="0"/>
              <a:t>94158</a:t>
            </a:r>
            <a:endParaRPr lang="en-US" sz="1600" dirty="0"/>
          </a:p>
          <a:p>
            <a:pPr marL="514350" indent="-514350">
              <a:buFont typeface="+mj-lt"/>
              <a:buAutoNum type="arabicPeriod"/>
            </a:pPr>
            <a:r>
              <a:rPr lang="en-US" sz="1600" dirty="0" smtClean="0"/>
              <a:t>University </a:t>
            </a:r>
            <a:r>
              <a:rPr lang="en-US" sz="1600" dirty="0"/>
              <a:t>of California, San Francisco, Department of Dermatology, San Francisco, CA, 94115 </a:t>
            </a:r>
            <a:endParaRPr lang="en-US" sz="1600" dirty="0" smtClean="0">
              <a:effectLst/>
            </a:endParaRP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*</a:t>
            </a:r>
            <a:r>
              <a:rPr lang="en-US" sz="1600" smtClean="0"/>
              <a:t>lead developer</a:t>
            </a:r>
            <a:endParaRPr lang="en-US" sz="1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135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in the plan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Visualize the consequence information on the canvas, supplement the details in the table</a:t>
            </a:r>
          </a:p>
          <a:p>
            <a:r>
              <a:rPr lang="en-US" dirty="0" smtClean="0"/>
              <a:t>Provide time (t) and count (c) as a dimension for somatic mutation gain in cancer genomes</a:t>
            </a:r>
          </a:p>
          <a:p>
            <a:r>
              <a:rPr lang="en-US" dirty="0" smtClean="0"/>
              <a:t>Allows correlations with different databases or datasets </a:t>
            </a:r>
          </a:p>
          <a:p>
            <a:r>
              <a:rPr lang="en-US" dirty="0"/>
              <a:t>N</a:t>
            </a:r>
            <a:r>
              <a:rPr lang="en-US" dirty="0" smtClean="0"/>
              <a:t>on-variant annotation query</a:t>
            </a:r>
          </a:p>
          <a:p>
            <a:r>
              <a:rPr lang="en-US" dirty="0" smtClean="0"/>
              <a:t>User-annotation on </a:t>
            </a:r>
            <a:r>
              <a:rPr lang="en-US" dirty="0" err="1" smtClean="0"/>
              <a:t>Cytoscape</a:t>
            </a:r>
            <a:r>
              <a:rPr lang="en-US" dirty="0" smtClean="0"/>
              <a:t> (</a:t>
            </a:r>
            <a:r>
              <a:rPr lang="en-US" dirty="0" err="1" smtClean="0"/>
              <a:t>linkout</a:t>
            </a:r>
            <a:r>
              <a:rPr lang="en-US" dirty="0" smtClean="0"/>
              <a:t> to </a:t>
            </a:r>
            <a:r>
              <a:rPr lang="en-US" dirty="0" err="1" smtClean="0"/>
              <a:t>SNPedia</a:t>
            </a:r>
            <a:r>
              <a:rPr lang="en-US" dirty="0" smtClean="0"/>
              <a:t>?)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20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Availability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The Variation app for </a:t>
            </a:r>
            <a:r>
              <a:rPr lang="en-US" sz="1600" dirty="0" err="1"/>
              <a:t>Cytoscape</a:t>
            </a:r>
            <a:r>
              <a:rPr lang="en-US" sz="1600" dirty="0"/>
              <a:t> 3 is </a:t>
            </a:r>
            <a:r>
              <a:rPr lang="en-US" sz="1600" dirty="0" smtClean="0"/>
              <a:t>Free/</a:t>
            </a:r>
            <a:r>
              <a:rPr lang="en-US" sz="1600" dirty="0" err="1" smtClean="0"/>
              <a:t>Libre</a:t>
            </a:r>
            <a:r>
              <a:rPr lang="en-US" sz="1600" dirty="0" smtClean="0"/>
              <a:t> and Open Source software.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Licensed </a:t>
            </a:r>
            <a:r>
              <a:rPr lang="en-US" sz="1600" dirty="0"/>
              <a:t>GNU Lesser General Public License (LGPL), version 3 or </a:t>
            </a:r>
            <a:r>
              <a:rPr lang="en-US" sz="1600" dirty="0" smtClean="0"/>
              <a:t>later.</a:t>
            </a:r>
          </a:p>
          <a:p>
            <a:pPr marL="0" indent="0">
              <a:buNone/>
            </a:pPr>
            <a:endParaRPr lang="en-US" sz="1600" dirty="0" smtClean="0">
              <a:effectLst/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 smtClean="0">
              <a:effectLst/>
            </a:endParaRP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Source in subversion repository at</a:t>
            </a:r>
          </a:p>
          <a:p>
            <a:pPr marL="0" indent="0">
              <a:buNone/>
            </a:pPr>
            <a:r>
              <a:rPr lang="en-US" sz="1600" u="sng" dirty="0" smtClean="0">
                <a:hlinkClick r:id="rId2"/>
              </a:rPr>
              <a:t>https</a:t>
            </a:r>
            <a:r>
              <a:rPr lang="en-US" sz="1600" u="sng" dirty="0">
                <a:hlinkClick r:id="rId2"/>
              </a:rPr>
              <a:t>://svn.code.sf.net/p/dishevelled/code/trunk/variation-cytoscape3-</a:t>
            </a:r>
            <a:r>
              <a:rPr lang="en-US" sz="1600" u="sng" dirty="0" smtClean="0">
                <a:hlinkClick r:id="rId2"/>
              </a:rPr>
              <a:t>app</a:t>
            </a:r>
            <a:endParaRPr lang="en-US" sz="1600" dirty="0" smtClean="0">
              <a:effectLst/>
            </a:endParaRP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Developer home </a:t>
            </a:r>
            <a:r>
              <a:rPr lang="en-US" sz="1600" dirty="0"/>
              <a:t>page </a:t>
            </a:r>
            <a:r>
              <a:rPr lang="en-US" sz="1600" dirty="0" smtClean="0"/>
              <a:t>at</a:t>
            </a:r>
          </a:p>
          <a:p>
            <a:pPr marL="0" indent="0">
              <a:buNone/>
            </a:pPr>
            <a:r>
              <a:rPr lang="en-US" sz="1600" u="sng" dirty="0" smtClean="0">
                <a:hlinkClick r:id="rId3"/>
              </a:rPr>
              <a:t>http</a:t>
            </a:r>
            <a:r>
              <a:rPr lang="en-US" sz="1600" u="sng" dirty="0">
                <a:hlinkClick r:id="rId3"/>
              </a:rPr>
              <a:t>://www.dishevelled.org/variation-cytoscape3-</a:t>
            </a:r>
            <a:r>
              <a:rPr lang="en-US" sz="1600" u="sng" dirty="0" smtClean="0">
                <a:hlinkClick r:id="rId3"/>
              </a:rPr>
              <a:t>app</a:t>
            </a:r>
            <a:endParaRPr lang="en-US" sz="1600" dirty="0" smtClean="0"/>
          </a:p>
          <a:p>
            <a:pPr marL="0" indent="0">
              <a:buNone/>
            </a:pPr>
            <a:endParaRPr lang="en-US" sz="1600" dirty="0">
              <a:effectLst/>
            </a:endParaRPr>
          </a:p>
          <a:p>
            <a:pPr marL="0" indent="0">
              <a:buNone/>
            </a:pPr>
            <a:r>
              <a:rPr lang="en-US" sz="1600" dirty="0" smtClean="0"/>
              <a:t>Will be available on the </a:t>
            </a:r>
            <a:r>
              <a:rPr lang="en-US" sz="1600" dirty="0" err="1" smtClean="0"/>
              <a:t>Cytoscape</a:t>
            </a:r>
            <a:r>
              <a:rPr lang="en-US" sz="1600" dirty="0" smtClean="0"/>
              <a:t> 3 App Store in Q1 2014 at</a:t>
            </a:r>
          </a:p>
          <a:p>
            <a:pPr marL="0" indent="0">
              <a:buNone/>
            </a:pPr>
            <a:r>
              <a:rPr lang="en-US" sz="1600" u="sng" dirty="0" smtClean="0">
                <a:hlinkClick r:id="rId4"/>
              </a:rPr>
              <a:t>http://apps.cytoscape.org/apps/variation</a:t>
            </a:r>
            <a:endParaRPr lang="en-US" sz="1600" dirty="0"/>
          </a:p>
          <a:p>
            <a:pPr marL="0" indent="0">
              <a:buNone/>
            </a:pPr>
            <a:endParaRPr lang="en-US" sz="1600" dirty="0">
              <a:effectLst/>
            </a:endParaRPr>
          </a:p>
          <a:p>
            <a:pPr marL="0" indent="0">
              <a:buNone/>
            </a:pPr>
            <a:endParaRPr lang="en-US" sz="1600" dirty="0" smtClean="0">
              <a:effectLst/>
            </a:endParaRP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5" name="Picture 4" descr="osi_standard_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179" y="2705097"/>
            <a:ext cx="783422" cy="895026"/>
          </a:xfrm>
          <a:prstGeom prst="rect">
            <a:avLst/>
          </a:prstGeom>
        </p:spPr>
      </p:pic>
      <p:pic>
        <p:nvPicPr>
          <p:cNvPr id="6" name="Picture 5" descr="lgplv3-147x5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212" y="2835373"/>
            <a:ext cx="1801295" cy="62493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97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Visualize variant consequence in the context of network, with which biologists are most comfortable </a:t>
            </a:r>
          </a:p>
          <a:p>
            <a:r>
              <a:rPr lang="en-US" dirty="0" smtClean="0"/>
              <a:t>Eliminate black box filtering</a:t>
            </a:r>
          </a:p>
          <a:p>
            <a:r>
              <a:rPr lang="en-US" dirty="0" smtClean="0"/>
              <a:t>Provide annotation from multiple dimensions from multiple sources for multiple genes in the same screen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781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488267" y="6112933"/>
            <a:ext cx="619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Goh et al. Proc </a:t>
            </a:r>
            <a:r>
              <a:rPr lang="fr-FR" dirty="0" err="1" smtClean="0"/>
              <a:t>Natl</a:t>
            </a:r>
            <a:r>
              <a:rPr lang="fr-FR" dirty="0" smtClean="0"/>
              <a:t> </a:t>
            </a:r>
            <a:r>
              <a:rPr lang="fr-FR" dirty="0" err="1" smtClean="0"/>
              <a:t>Acad</a:t>
            </a:r>
            <a:r>
              <a:rPr lang="fr-FR" dirty="0" smtClean="0"/>
              <a:t> </a:t>
            </a:r>
            <a:r>
              <a:rPr lang="fr-FR" dirty="0" err="1" smtClean="0"/>
              <a:t>Sci</a:t>
            </a:r>
            <a:r>
              <a:rPr lang="fr-FR" dirty="0" smtClean="0"/>
              <a:t> USA. (2007) 104:8685-90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021" y="1318010"/>
            <a:ext cx="7722909" cy="482878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687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example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23999"/>
            <a:ext cx="7154333" cy="42166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88267" y="6112933"/>
            <a:ext cx="619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Goh et al. Proc </a:t>
            </a:r>
            <a:r>
              <a:rPr lang="fr-FR" dirty="0" err="1" smtClean="0"/>
              <a:t>Natl</a:t>
            </a:r>
            <a:r>
              <a:rPr lang="fr-FR" dirty="0" smtClean="0"/>
              <a:t> </a:t>
            </a:r>
            <a:r>
              <a:rPr lang="fr-FR" dirty="0" err="1" smtClean="0"/>
              <a:t>Acad</a:t>
            </a:r>
            <a:r>
              <a:rPr lang="fr-FR" dirty="0" smtClean="0"/>
              <a:t> </a:t>
            </a:r>
            <a:r>
              <a:rPr lang="fr-FR" dirty="0" err="1" smtClean="0"/>
              <a:t>Sci</a:t>
            </a:r>
            <a:r>
              <a:rPr lang="fr-FR" dirty="0" smtClean="0"/>
              <a:t> USA. (2007) 104:8685-90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58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example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77" y="1417638"/>
            <a:ext cx="4445000" cy="5397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37200" y="4707491"/>
            <a:ext cx="33358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Ciriello</a:t>
            </a:r>
            <a:r>
              <a:rPr lang="en-US" dirty="0" smtClean="0"/>
              <a:t>, G., Miller, M. L., </a:t>
            </a:r>
            <a:r>
              <a:rPr lang="en-US" dirty="0" err="1" smtClean="0"/>
              <a:t>Aksoy</a:t>
            </a:r>
            <a:r>
              <a:rPr lang="en-US" dirty="0" smtClean="0"/>
              <a:t>, B. A., </a:t>
            </a:r>
            <a:r>
              <a:rPr lang="en-US" dirty="0" err="1" smtClean="0"/>
              <a:t>Senbabaoglu</a:t>
            </a:r>
            <a:r>
              <a:rPr lang="en-US" dirty="0" smtClean="0"/>
              <a:t>, Y., Schultz, N., &amp; Sander, C. (2013). Emerging landscape of oncogenic signatures across human cancers. Nature genetics, 45(10), 1127–1133. doi:10.1038/ng.2762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72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Process 2"/>
          <p:cNvSpPr/>
          <p:nvPr/>
        </p:nvSpPr>
        <p:spPr>
          <a:xfrm>
            <a:off x="571092" y="2838236"/>
            <a:ext cx="2795834" cy="1738739"/>
          </a:xfrm>
          <a:prstGeom prst="flowChartProcess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Cytoscape</a:t>
            </a:r>
            <a:r>
              <a:rPr lang="en-US" dirty="0" smtClean="0">
                <a:solidFill>
                  <a:schemeClr val="tx1"/>
                </a:solidFill>
              </a:rPr>
              <a:t>-canvas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Magnetic Disk 3"/>
          <p:cNvSpPr/>
          <p:nvPr/>
        </p:nvSpPr>
        <p:spPr>
          <a:xfrm>
            <a:off x="5276285" y="3409294"/>
            <a:ext cx="1329727" cy="988692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GEMINI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Process 4"/>
          <p:cNvSpPr/>
          <p:nvPr/>
        </p:nvSpPr>
        <p:spPr>
          <a:xfrm>
            <a:off x="571092" y="4576976"/>
            <a:ext cx="2795834" cy="545486"/>
          </a:xfrm>
          <a:prstGeom prst="flowChartProcess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Cytoscape</a:t>
            </a:r>
            <a:r>
              <a:rPr lang="en-US" dirty="0" smtClean="0">
                <a:solidFill>
                  <a:schemeClr val="tx1"/>
                </a:solidFill>
              </a:rPr>
              <a:t>-table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5276285" y="1542706"/>
            <a:ext cx="1201868" cy="1022787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Vcf</a:t>
            </a:r>
            <a:r>
              <a:rPr lang="en-US" dirty="0" smtClean="0">
                <a:solidFill>
                  <a:schemeClr val="tx1"/>
                </a:solidFill>
              </a:rPr>
              <a:t> file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Process 7"/>
          <p:cNvSpPr/>
          <p:nvPr/>
        </p:nvSpPr>
        <p:spPr>
          <a:xfrm>
            <a:off x="3989178" y="2838237"/>
            <a:ext cx="571101" cy="2284225"/>
          </a:xfrm>
          <a:prstGeom prst="flowChartProcess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Variation-app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Magnetic Disk 8"/>
          <p:cNvSpPr/>
          <p:nvPr/>
        </p:nvSpPr>
        <p:spPr>
          <a:xfrm>
            <a:off x="5293333" y="5122462"/>
            <a:ext cx="1329727" cy="988692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Ensembl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 rot="5400000">
            <a:off x="4764850" y="3690560"/>
            <a:ext cx="281289" cy="528440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034911" y="2777556"/>
            <a:ext cx="1235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snpEff</a:t>
            </a:r>
            <a:r>
              <a:rPr lang="en-US" dirty="0" smtClean="0"/>
              <a:t>/EVP</a:t>
            </a:r>
            <a:endParaRPr lang="en-US" dirty="0"/>
          </a:p>
        </p:txBody>
      </p:sp>
      <p:sp>
        <p:nvSpPr>
          <p:cNvPr id="12" name="Down Arrow 11"/>
          <p:cNvSpPr/>
          <p:nvPr/>
        </p:nvSpPr>
        <p:spPr>
          <a:xfrm>
            <a:off x="5782425" y="2777556"/>
            <a:ext cx="281289" cy="528440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/>
          <p:cNvSpPr/>
          <p:nvPr/>
        </p:nvSpPr>
        <p:spPr>
          <a:xfrm rot="1964734">
            <a:off x="4767859" y="2316297"/>
            <a:ext cx="281289" cy="528440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7184405">
            <a:off x="4767859" y="5045746"/>
            <a:ext cx="281289" cy="528440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-Right Arrow 14"/>
          <p:cNvSpPr/>
          <p:nvPr/>
        </p:nvSpPr>
        <p:spPr>
          <a:xfrm>
            <a:off x="3486268" y="3814135"/>
            <a:ext cx="451766" cy="281290"/>
          </a:xfrm>
          <a:prstGeom prst="leftRightArrow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agnetic Disk 16"/>
          <p:cNvSpPr/>
          <p:nvPr/>
        </p:nvSpPr>
        <p:spPr>
          <a:xfrm>
            <a:off x="7934710" y="3481737"/>
            <a:ext cx="699990" cy="417640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ClinVar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" name="Magnetic Disk 18"/>
          <p:cNvSpPr/>
          <p:nvPr/>
        </p:nvSpPr>
        <p:spPr>
          <a:xfrm>
            <a:off x="8148764" y="4014443"/>
            <a:ext cx="699990" cy="417640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>
                <a:solidFill>
                  <a:schemeClr val="tx1"/>
                </a:solidFill>
              </a:rPr>
              <a:t>dbsnp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" name="Magnetic Disk 20"/>
          <p:cNvSpPr/>
          <p:nvPr/>
        </p:nvSpPr>
        <p:spPr>
          <a:xfrm>
            <a:off x="7270874" y="3916423"/>
            <a:ext cx="809697" cy="417640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ESP6500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2" name="Magnetic Disk 21"/>
          <p:cNvSpPr/>
          <p:nvPr/>
        </p:nvSpPr>
        <p:spPr>
          <a:xfrm>
            <a:off x="8080572" y="4574943"/>
            <a:ext cx="699990" cy="417640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Encode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3" name="Magnetic Disk 22"/>
          <p:cNvSpPr/>
          <p:nvPr/>
        </p:nvSpPr>
        <p:spPr>
          <a:xfrm>
            <a:off x="7270875" y="4397986"/>
            <a:ext cx="699990" cy="417640"/>
          </a:xfrm>
          <a:prstGeom prst="flowChartMagneticDisk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Disease-centric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4" name="Down Arrow 23"/>
          <p:cNvSpPr/>
          <p:nvPr/>
        </p:nvSpPr>
        <p:spPr>
          <a:xfrm rot="5400000">
            <a:off x="6776491" y="3847207"/>
            <a:ext cx="281289" cy="434719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312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nfig-p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93" y="1727200"/>
            <a:ext cx="3862740" cy="23875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screenshots</a:t>
            </a:r>
            <a:endParaRPr lang="en-US" dirty="0"/>
          </a:p>
        </p:txBody>
      </p:sp>
      <p:pic>
        <p:nvPicPr>
          <p:cNvPr id="4" name="Picture 3" descr="features-p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937" y="1761286"/>
            <a:ext cx="3862740" cy="2387599"/>
          </a:xfrm>
          <a:prstGeom prst="rect">
            <a:avLst/>
          </a:prstGeom>
        </p:spPr>
      </p:pic>
      <p:pic>
        <p:nvPicPr>
          <p:cNvPr id="6" name="Picture 5" descr="variation-p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94" y="4246928"/>
            <a:ext cx="3862740" cy="2387599"/>
          </a:xfrm>
          <a:prstGeom prst="rect">
            <a:avLst/>
          </a:prstGeom>
        </p:spPr>
      </p:pic>
      <p:pic>
        <p:nvPicPr>
          <p:cNvPr id="7" name="Picture 6" descr="consequence-png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937" y="4246928"/>
            <a:ext cx="3862740" cy="238759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17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Disease-centric pathway coupled with nice </a:t>
            </a:r>
            <a:r>
              <a:rPr lang="en-US" dirty="0" err="1" smtClean="0"/>
              <a:t>Cytoscape</a:t>
            </a:r>
            <a:r>
              <a:rPr lang="en-US" dirty="0" smtClean="0"/>
              <a:t> community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69" y="1705508"/>
            <a:ext cx="4991584" cy="4903894"/>
          </a:xfrm>
          <a:prstGeom prst="rect">
            <a:avLst/>
          </a:prstGeom>
        </p:spPr>
      </p:pic>
      <p:pic>
        <p:nvPicPr>
          <p:cNvPr id="5" name="Picture 4" descr="Screen Shot 2013-10-29 at 5.04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060" y="1713875"/>
            <a:ext cx="2436038" cy="1189880"/>
          </a:xfrm>
          <a:prstGeom prst="rect">
            <a:avLst/>
          </a:prstGeom>
        </p:spPr>
      </p:pic>
      <p:pic>
        <p:nvPicPr>
          <p:cNvPr id="6" name="Picture 5" descr="Screen Shot 2013-10-29 at 5.04.3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060" y="5296450"/>
            <a:ext cx="2436038" cy="1122488"/>
          </a:xfrm>
          <a:prstGeom prst="rect">
            <a:avLst/>
          </a:prstGeom>
        </p:spPr>
      </p:pic>
      <p:pic>
        <p:nvPicPr>
          <p:cNvPr id="7" name="Picture 6" descr="Screen Shot 2013-10-29 at 5.27.4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060" y="3010410"/>
            <a:ext cx="2436038" cy="976028"/>
          </a:xfrm>
          <a:prstGeom prst="rect">
            <a:avLst/>
          </a:prstGeom>
        </p:spPr>
      </p:pic>
      <p:pic>
        <p:nvPicPr>
          <p:cNvPr id="8" name="Picture 7" descr="Screen Shot 2013-10-29 at 5.28.23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357" y="4129790"/>
            <a:ext cx="2427741" cy="1062137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85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o-mappi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60" y="1788160"/>
            <a:ext cx="7266283" cy="4413288"/>
          </a:xfrm>
          <a:prstGeom prst="rect">
            <a:avLst/>
          </a:prstGeom>
        </p:spPr>
      </p:pic>
      <p:pic>
        <p:nvPicPr>
          <p:cNvPr id="6" name="Picture 5" descr="legen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45" y="5907933"/>
            <a:ext cx="3967243" cy="791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30736" y="5859352"/>
            <a:ext cx="3467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400" dirty="0" smtClean="0"/>
          </a:p>
          <a:p>
            <a:r>
              <a:rPr lang="en-US" sz="1400" dirty="0" smtClean="0">
                <a:hlinkClick r:id="rId5"/>
              </a:rPr>
              <a:t>https://</a:t>
            </a:r>
            <a:r>
              <a:rPr lang="en-US" sz="1400" dirty="0" err="1" smtClean="0">
                <a:hlinkClick r:id="rId5"/>
              </a:rPr>
              <a:t>github.com</a:t>
            </a:r>
            <a:r>
              <a:rPr lang="en-US" sz="1400" dirty="0" smtClean="0">
                <a:hlinkClick r:id="rId5"/>
              </a:rPr>
              <a:t>/arq5x/</a:t>
            </a:r>
            <a:r>
              <a:rPr lang="en-US" sz="1400" dirty="0" err="1" smtClean="0">
                <a:hlinkClick r:id="rId5"/>
              </a:rPr>
              <a:t>gemini</a:t>
            </a:r>
            <a:r>
              <a:rPr lang="en-US" sz="1400" dirty="0" smtClean="0">
                <a:hlinkClick r:id="rId5"/>
              </a:rPr>
              <a:t>/issues/207</a:t>
            </a:r>
            <a:endParaRPr lang="en-US" sz="1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 with sequence ontology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3E81-337A-AD47-A1DB-7AD75BBC7A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091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388</Words>
  <Application>Microsoft Macintosh PowerPoint</Application>
  <PresentationFormat>On-screen Show (4:3)</PresentationFormat>
  <Paragraphs>75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Visualizing consequences of genetic variation in biological networks  </vt:lpstr>
      <vt:lpstr>Motivation</vt:lpstr>
      <vt:lpstr>Network example</vt:lpstr>
      <vt:lpstr>Network example</vt:lpstr>
      <vt:lpstr>Network example</vt:lpstr>
      <vt:lpstr>Architecture</vt:lpstr>
      <vt:lpstr>Current screenshots</vt:lpstr>
      <vt:lpstr>Disease-centric pathway coupled with nice Cytoscape community</vt:lpstr>
      <vt:lpstr>Issue with sequence ontology</vt:lpstr>
      <vt:lpstr>Features in the plan</vt:lpstr>
      <vt:lpstr>Availability</vt:lpstr>
    </vt:vector>
  </TitlesOfParts>
  <Company>UCSF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LingFung Tang</dc:creator>
  <cp:lastModifiedBy>Michael Heuer</cp:lastModifiedBy>
  <cp:revision>37</cp:revision>
  <cp:lastPrinted>2013-10-29T01:45:20Z</cp:lastPrinted>
  <dcterms:created xsi:type="dcterms:W3CDTF">2013-10-28T14:50:02Z</dcterms:created>
  <dcterms:modified xsi:type="dcterms:W3CDTF">2013-11-04T16:26:27Z</dcterms:modified>
</cp:coreProperties>
</file>

<file path=docProps/thumbnail.jpeg>
</file>